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7" r:id="rId2"/>
    <p:sldId id="267" r:id="rId3"/>
    <p:sldId id="261" r:id="rId4"/>
    <p:sldId id="274" r:id="rId5"/>
    <p:sldId id="271" r:id="rId6"/>
    <p:sldId id="273" r:id="rId7"/>
    <p:sldId id="272" r:id="rId8"/>
    <p:sldId id="270" r:id="rId9"/>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5187"/>
    <a:srgbClr val="B6D5F0"/>
    <a:srgbClr val="BED5EE"/>
    <a:srgbClr val="A0C6FF"/>
    <a:srgbClr val="DAE3F3"/>
    <a:srgbClr val="96BA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75"/>
    <p:restoredTop sz="77357"/>
  </p:normalViewPr>
  <p:slideViewPr>
    <p:cSldViewPr snapToGrid="0">
      <p:cViewPr>
        <p:scale>
          <a:sx n="83" d="100"/>
          <a:sy n="83" d="100"/>
        </p:scale>
        <p:origin x="2208" y="3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C85C50-5966-7F47-B65F-115231D8156F}" type="datetimeFigureOut">
              <a:rPr lang="en-CH" smtClean="0"/>
              <a:t>27.05.23</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3657F-E9E0-704C-BC01-D825157ACA77}" type="slidenum">
              <a:rPr lang="en-CH" smtClean="0"/>
              <a:t>‹#›</a:t>
            </a:fld>
            <a:endParaRPr lang="en-CH"/>
          </a:p>
        </p:txBody>
      </p:sp>
    </p:spTree>
    <p:extLst>
      <p:ext uri="{BB962C8B-B14F-4D97-AF65-F5344CB8AC3E}">
        <p14:creationId xmlns:p14="http://schemas.microsoft.com/office/powerpoint/2010/main" val="2293881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Hi ,everyone! We are excited to share and discuss wi</a:t>
            </a:r>
            <a:r>
              <a:rPr lang="en-GB" dirty="0" err="1"/>
              <a:t>th</a:t>
            </a:r>
            <a:r>
              <a:rPr lang="en-CH" dirty="0"/>
              <a:t> you our data analytics project. The title of your project is: Flying High: Convincing corporate travelers to upgrade to business class. This titel already alludes to our objective. </a:t>
            </a:r>
            <a:r>
              <a:rPr lang="en-GB" b="0" i="0" u="none" strike="noStrike" dirty="0">
                <a:solidFill>
                  <a:srgbClr val="374151"/>
                </a:solidFill>
                <a:effectLst/>
                <a:latin typeface="Söhne"/>
              </a:rPr>
              <a:t>However, before delving into further details, let me  first explain the rationale behind our approach.</a:t>
            </a:r>
            <a:endParaRPr lang="en-CH" dirty="0"/>
          </a:p>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1</a:t>
            </a:fld>
            <a:endParaRPr lang="en-CH"/>
          </a:p>
        </p:txBody>
      </p:sp>
    </p:spTree>
    <p:extLst>
      <p:ext uri="{BB962C8B-B14F-4D97-AF65-F5344CB8AC3E}">
        <p14:creationId xmlns:p14="http://schemas.microsoft.com/office/powerpoint/2010/main" val="1642639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Times New Roman" panose="02020603050405020304" pitchFamily="18" charset="0"/>
              </a:rPr>
              <a:t>Climate change and the respective mitigation actions taken also affect the aviation industry by potentially reducing the amount of air travel. This is because people may become more aware of the CO2 impact of flying on the planet and global warming. This will lead to fewer customers and therefore increased competition between airlines. It is therefore important for airlines to gain a competitive edge, for example by ensuring that their customers' needs are met.</a:t>
            </a:r>
          </a:p>
          <a:p>
            <a:endParaRPr lang="en-US" sz="1200" dirty="0">
              <a:effectLst/>
              <a:latin typeface="Calibri" panose="020F0502020204030204" pitchFamily="34" charset="0"/>
              <a:ea typeface="Times New Roman" panose="02020603050405020304" pitchFamily="18" charset="0"/>
            </a:endParaRPr>
          </a:p>
          <a:p>
            <a:r>
              <a:rPr lang="en-US" sz="1200" dirty="0">
                <a:effectLst/>
                <a:latin typeface="Calibri" panose="020F0502020204030204" pitchFamily="34" charset="0"/>
                <a:ea typeface="Times New Roman" panose="02020603050405020304" pitchFamily="18" charset="0"/>
              </a:rPr>
              <a:t>A very important customer segment to be aware of is  corporate travelers. Not only will they continue to travel for specific business reasons, but they also generate up to 70% of total profits by flying business or first class. It is therefore important to understand the needs of these valuable customers. Interestingly, not all corporate travelers fly business class, some also fly economy. Since business class is tailored to the needs of business travelers, a lot of profit and perhaps even satisfaction is lost. And this leads as straight to our research aim</a:t>
            </a:r>
          </a:p>
          <a:p>
            <a:endParaRPr lang="en-US" sz="1200" dirty="0">
              <a:effectLst/>
              <a:latin typeface="Calibri" panose="020F0502020204030204" pitchFamily="34" charset="0"/>
              <a:ea typeface="Times New Roman" panose="02020603050405020304" pitchFamily="18" charset="0"/>
            </a:endParaRPr>
          </a:p>
          <a:p>
            <a:r>
              <a:rPr lang="en-US" sz="1200" dirty="0">
                <a:effectLst/>
                <a:latin typeface="Calibri" panose="020F0502020204030204" pitchFamily="34" charset="0"/>
                <a:ea typeface="Times New Roman" panose="02020603050405020304" pitchFamily="18" charset="0"/>
              </a:rPr>
              <a:t>Our aim is to</a:t>
            </a:r>
            <a:r>
              <a:rPr lang="en-CH" sz="1200" dirty="0">
                <a:effectLst/>
                <a:latin typeface="Calibri" panose="020F0502020204030204" pitchFamily="34" charset="0"/>
                <a:ea typeface="Times New Roman" panose="02020603050405020304" pitchFamily="18" charset="0"/>
              </a:rPr>
              <a:t> identify which services should be </a:t>
            </a:r>
            <a:r>
              <a:rPr lang="en-CH" sz="1200" u="sng" dirty="0">
                <a:effectLst/>
                <a:latin typeface="Calibri" panose="020F0502020204030204" pitchFamily="34" charset="0"/>
                <a:ea typeface="Times New Roman" panose="02020603050405020304" pitchFamily="18" charset="0"/>
              </a:rPr>
              <a:t>marketed</a:t>
            </a:r>
            <a:r>
              <a:rPr lang="en-CH" sz="1200" dirty="0">
                <a:effectLst/>
                <a:latin typeface="Calibri" panose="020F0502020204030204" pitchFamily="34" charset="0"/>
                <a:ea typeface="Times New Roman" panose="02020603050405020304" pitchFamily="18" charset="0"/>
              </a:rPr>
              <a:t> to </a:t>
            </a:r>
            <a:r>
              <a:rPr lang="en-US" sz="1200" dirty="0">
                <a:effectLst/>
                <a:latin typeface="Calibri" panose="020F0502020204030204" pitchFamily="34" charset="0"/>
                <a:ea typeface="Times New Roman" panose="02020603050405020304" pitchFamily="18" charset="0"/>
              </a:rPr>
              <a:t>corporate</a:t>
            </a:r>
            <a:r>
              <a:rPr lang="en-CH" sz="1200" dirty="0">
                <a:effectLst/>
                <a:latin typeface="Calibri" panose="020F0502020204030204" pitchFamily="34" charset="0"/>
                <a:ea typeface="Times New Roman" panose="02020603050405020304" pitchFamily="18" charset="0"/>
              </a:rPr>
              <a:t> travelers flying economy class to convince them to upgrade to business class. By doing so, we can enhance passenger satisfaction for the airline, providing them with a competitve advantage and driving profitabillity for this airline. </a:t>
            </a:r>
          </a:p>
          <a:p>
            <a:r>
              <a:rPr lang="en-CH" dirty="0">
                <a:latin typeface="Calibri" panose="020F0502020204030204" pitchFamily="34" charset="0"/>
                <a:ea typeface="Times New Roman" panose="02020603050405020304" pitchFamily="18" charset="0"/>
              </a:rPr>
              <a:t>We do not, however,  aim to improve the services. </a:t>
            </a:r>
            <a:endParaRPr lang="en-CH" sz="1200" dirty="0">
              <a:effectLst/>
              <a:latin typeface="Times New Roman" panose="02020603050405020304" pitchFamily="18" charset="0"/>
              <a:ea typeface="Times New Roman" panose="02020603050405020304" pitchFamily="18" charset="0"/>
            </a:endParaRPr>
          </a:p>
          <a:p>
            <a:endParaRPr lang="en-CH" dirty="0"/>
          </a:p>
          <a:p>
            <a:r>
              <a:rPr lang="en-CH" dirty="0"/>
              <a:t>To answer this research question, we worked with the US Airline passenger Satisfaction Data set from 2015. This dataset includes </a:t>
            </a:r>
            <a:r>
              <a:rPr lang="en-CH" sz="1800" dirty="0">
                <a:effectLst/>
                <a:latin typeface="Calibri" panose="020F0502020204030204" pitchFamily="34" charset="0"/>
                <a:ea typeface="Times New Roman" panose="02020603050405020304" pitchFamily="18" charset="0"/>
              </a:rPr>
              <a:t>ratings of 14 air travel services (on a 5-point likert scale ) as well as additional information about each passenger, such as their class and type of travel. In total around</a:t>
            </a:r>
            <a:r>
              <a:rPr lang="en-CH" dirty="0">
                <a:effectLst/>
              </a:rPr>
              <a:t> 130’000 individuals particpated in these surveys.  </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2</a:t>
            </a:fld>
            <a:endParaRPr lang="en-CH"/>
          </a:p>
        </p:txBody>
      </p:sp>
    </p:spTree>
    <p:extLst>
      <p:ext uri="{BB962C8B-B14F-4D97-AF65-F5344CB8AC3E}">
        <p14:creationId xmlns:p14="http://schemas.microsoft.com/office/powerpoint/2010/main" val="242993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3</a:t>
            </a:fld>
            <a:endParaRPr lang="en-CH"/>
          </a:p>
        </p:txBody>
      </p:sp>
    </p:spTree>
    <p:extLst>
      <p:ext uri="{BB962C8B-B14F-4D97-AF65-F5344CB8AC3E}">
        <p14:creationId xmlns:p14="http://schemas.microsoft.com/office/powerpoint/2010/main" val="33331288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itchFamily="2" charset="2"/>
              <a:buNone/>
            </a:pPr>
            <a:r>
              <a:rPr lang="en-GB" dirty="0"/>
              <a:t>In the beginning, it was difficult to integrate the issue of climate change and the problem the aviation industry Is creating for the earth. A limitation of our results are that the data set is from 2015 so those are </a:t>
            </a:r>
            <a:r>
              <a:rPr lang="en-GB" dirty="0" err="1"/>
              <a:t>precovid</a:t>
            </a:r>
            <a:r>
              <a:rPr lang="en-GB" dirty="0"/>
              <a:t> data and the </a:t>
            </a:r>
            <a:r>
              <a:rPr lang="en-GB" dirty="0" err="1"/>
              <a:t>airtravel</a:t>
            </a:r>
            <a:r>
              <a:rPr lang="en-GB" dirty="0"/>
              <a:t> might have changed quit a bit. </a:t>
            </a:r>
          </a:p>
          <a:p>
            <a:pPr marL="0" indent="0">
              <a:buFont typeface="Wingdings" pitchFamily="2" charset="2"/>
              <a:buNone/>
            </a:pPr>
            <a:endParaRPr lang="en-GB" sz="1200" dirty="0">
              <a:effectLst/>
              <a:latin typeface="Calibri" panose="020F0502020204030204" pitchFamily="34" charset="0"/>
              <a:ea typeface="Times New Roman" panose="02020603050405020304" pitchFamily="18" charset="0"/>
              <a:cs typeface="Calibri" panose="020F0502020204030204" pitchFamily="34" charset="0"/>
            </a:endParaRPr>
          </a:p>
          <a:p>
            <a:pPr marL="0" indent="0">
              <a:buFont typeface="Wingdings" pitchFamily="2" charset="2"/>
              <a:buNone/>
            </a:pPr>
            <a:r>
              <a:rPr lang="en-GB" sz="1200" dirty="0" err="1">
                <a:effectLst/>
                <a:latin typeface="Calibri" panose="020F0502020204030204" pitchFamily="34" charset="0"/>
                <a:ea typeface="Times New Roman" panose="02020603050405020304" pitchFamily="18" charset="0"/>
                <a:cs typeface="Calibri" panose="020F0502020204030204" pitchFamily="34" charset="0"/>
              </a:rPr>
              <a:t>Moreoever</a:t>
            </a:r>
            <a:r>
              <a:rPr lang="en-GB" sz="1200" dirty="0">
                <a:effectLst/>
                <a:latin typeface="Calibri" panose="020F0502020204030204" pitchFamily="34" charset="0"/>
                <a:ea typeface="Times New Roman" panose="02020603050405020304" pitchFamily="18" charset="0"/>
                <a:cs typeface="Calibri" panose="020F0502020204030204" pitchFamily="34" charset="0"/>
              </a:rPr>
              <a:t>, </a:t>
            </a:r>
            <a:r>
              <a:rPr lang="en-US" sz="1200" dirty="0">
                <a:effectLst/>
                <a:latin typeface="Calibri" panose="020F0502020204030204" pitchFamily="34" charset="0"/>
                <a:ea typeface="Times New Roman" panose="02020603050405020304" pitchFamily="18" charset="0"/>
                <a:cs typeface="Calibri" panose="020F0502020204030204" pitchFamily="34" charset="0"/>
              </a:rPr>
              <a:t>we haven’t considered all external and internal confounding variables (such as external: socioeconomic status, purchasing power; and internal: flight distance, what the different services entail)</a:t>
            </a: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r>
              <a:rPr lang="en-CH" sz="1200" dirty="0">
                <a:effectLst/>
                <a:latin typeface="Calibri" panose="020F0502020204030204" pitchFamily="34" charset="0"/>
                <a:ea typeface="Times New Roman" panose="02020603050405020304" pitchFamily="18" charset="0"/>
                <a:cs typeface="Times New Roman" panose="02020603050405020304" pitchFamily="18" charset="0"/>
              </a:rPr>
              <a:t>And finally, </a:t>
            </a:r>
            <a:r>
              <a:rPr lang="en-US" sz="1200" dirty="0">
                <a:effectLst/>
                <a:latin typeface="Calibri" panose="020F0502020204030204" pitchFamily="34" charset="0"/>
                <a:ea typeface="Times New Roman" panose="02020603050405020304" pitchFamily="18" charset="0"/>
                <a:cs typeface="Calibri" panose="020F0502020204030204" pitchFamily="34" charset="0"/>
              </a:rPr>
              <a:t>the Validity of the questionnaire cannot be assessed </a:t>
            </a: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GB" dirty="0"/>
          </a:p>
          <a:p>
            <a:endParaRPr lang="en-GB" dirty="0"/>
          </a:p>
          <a:p>
            <a:endParaRPr lang="en-GB" dirty="0"/>
          </a:p>
          <a:p>
            <a:endParaRPr lang="en-GB" dirty="0"/>
          </a:p>
          <a:p>
            <a:r>
              <a:rPr lang="en-GB" b="0" i="0" u="none" strike="noStrike" dirty="0">
                <a:solidFill>
                  <a:srgbClr val="374151"/>
                </a:solidFill>
                <a:effectLst/>
                <a:latin typeface="Söhne"/>
              </a:rPr>
              <a:t>Overall during the project, we had a great time and fun working together as a team and learned a lot, making the seminar a truly enjoyable and educational experience.</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8</a:t>
            </a:fld>
            <a:endParaRPr lang="en-CH"/>
          </a:p>
        </p:txBody>
      </p:sp>
    </p:spTree>
    <p:extLst>
      <p:ext uri="{BB962C8B-B14F-4D97-AF65-F5344CB8AC3E}">
        <p14:creationId xmlns:p14="http://schemas.microsoft.com/office/powerpoint/2010/main" val="1621844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7116E-7B9A-6BCE-974D-2CC40237F72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13FA7C2B-A914-1A89-5641-78A0AC9C42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7CCACB53-113F-F46E-BEA4-35566C3C4ECA}"/>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B9BA64EC-61EB-BC44-5D6E-63BE446E5E10}"/>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8B1FD867-3442-AF7F-4842-7925AA17470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713691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AFAE2-5E56-12CD-A570-760223D5BA93}"/>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6FEE723F-47A4-0082-657E-609165142C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53DC3157-0370-988C-9211-920265FC127B}"/>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F422AA63-DAF4-2775-FBF7-4B8147E126E7}"/>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0BE0B38-AC82-A345-EC2C-B686EF7FF33A}"/>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483070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02339E-5F73-3FC2-D4B7-191A414F78C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EEDC7317-1917-F2F0-7095-892D4121151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8DB06AA3-F25C-22F9-026A-472C6B6C3C3E}"/>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80CCFB9D-B8D7-5AE2-6197-D87FD5A22D21}"/>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ED4587A0-E5B4-9DF0-77A3-F388F1791740}"/>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261142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4AA70-27B6-8454-2319-978C0A4987DA}"/>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DDE3BC38-70B2-8CA5-D39A-30C98CD6387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47A24F31-E9F1-C04A-07B4-46DEDC298F1B}"/>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EECFF432-F9DD-C400-B59F-E37773A38FC8}"/>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17818396-2130-3138-5688-41CBB381CAF8}"/>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2254979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DCDC-C1D7-266C-6243-6D96FE37D38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BB0A8AF7-12D1-09D1-42EE-2A8454729D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391C7C6-E50F-D2B0-F889-EC341877FD0A}"/>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E8CF39FE-9207-9017-08EF-B256DDD4665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6D590BE-D4B3-C39C-2B48-B63B63B39800}"/>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2829593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3409-4DDC-17C7-06E8-59282E115853}"/>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1408AB52-83F1-2D08-A4D3-0B7A67B5035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C21FCB12-7209-F39D-99F7-9F70853DACF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FB818665-CA7C-ECD3-D88E-1BA14654E02E}"/>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6" name="Footer Placeholder 5">
            <a:extLst>
              <a:ext uri="{FF2B5EF4-FFF2-40B4-BE49-F238E27FC236}">
                <a16:creationId xmlns:a16="http://schemas.microsoft.com/office/drawing/2014/main" id="{4C8EC9BB-79D6-0666-462A-213750C9F9FE}"/>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E034C00F-3FA7-69C1-F98E-8625169E0AE5}"/>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43995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284E4-6B51-DBD3-FF15-61D4A5769938}"/>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381C6BE6-C5DA-8FDD-20ED-3B7ACBA729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92B84E5-F6E4-E535-0D1A-E81B4CD1C80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F28C1A4E-001E-85D0-FA24-44E0F8E663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7FBE23F-73B8-14C6-9560-DC36A9E8BB7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1973835C-6CF0-153C-2D21-1E9E723F0482}"/>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8" name="Footer Placeholder 7">
            <a:extLst>
              <a:ext uri="{FF2B5EF4-FFF2-40B4-BE49-F238E27FC236}">
                <a16:creationId xmlns:a16="http://schemas.microsoft.com/office/drawing/2014/main" id="{D1DD0F0C-21EE-5BFA-CE2D-47B579DCF133}"/>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1ABD4B75-DAF8-67CB-0B70-F1936911085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655245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C7200-412C-FC69-DC07-4A7C518A2DD8}"/>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08B381F2-BD28-B034-0390-AA9F4E7AF84A}"/>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4" name="Footer Placeholder 3">
            <a:extLst>
              <a:ext uri="{FF2B5EF4-FFF2-40B4-BE49-F238E27FC236}">
                <a16:creationId xmlns:a16="http://schemas.microsoft.com/office/drawing/2014/main" id="{0480B3BC-3F0A-5E21-E92E-75AD1D557A40}"/>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283A5D49-8F8B-629E-AD29-2B1EAF14EEA6}"/>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31502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A35DC4-759E-58D0-AC9E-B5A6B854AEE2}"/>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3" name="Footer Placeholder 2">
            <a:extLst>
              <a:ext uri="{FF2B5EF4-FFF2-40B4-BE49-F238E27FC236}">
                <a16:creationId xmlns:a16="http://schemas.microsoft.com/office/drawing/2014/main" id="{25F5025D-C00D-D934-0387-2C1A625236C5}"/>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532FD0E3-0364-53AD-563B-25BE0016421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917555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6A234-7E76-FFC0-B24A-6E708B03C0B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CFDF9623-4D6C-66FD-9A9D-1FD26AFF89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8E6AD678-9B19-7E9B-3EB4-0BA2CC9484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A854C7-EEB1-DA97-AE42-52C52B72EDB5}"/>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6" name="Footer Placeholder 5">
            <a:extLst>
              <a:ext uri="{FF2B5EF4-FFF2-40B4-BE49-F238E27FC236}">
                <a16:creationId xmlns:a16="http://schemas.microsoft.com/office/drawing/2014/main" id="{9AF20A01-BBE4-7406-F269-0BBC099F299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3670D204-077D-4CDA-B33A-8B681E71358D}"/>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408633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A4765-410C-9C26-BE55-F07A44D0B2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69582DBC-665E-CE8A-E097-9CB054B464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8E94D6E0-EA04-E13E-A43C-BEF228672A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1D35C8C-C57E-585C-9B49-9A7D1B6E462A}"/>
              </a:ext>
            </a:extLst>
          </p:cNvPr>
          <p:cNvSpPr>
            <a:spLocks noGrp="1"/>
          </p:cNvSpPr>
          <p:nvPr>
            <p:ph type="dt" sz="half" idx="10"/>
          </p:nvPr>
        </p:nvSpPr>
        <p:spPr/>
        <p:txBody>
          <a:bodyPr/>
          <a:lstStyle/>
          <a:p>
            <a:fld id="{C7C76689-8582-794D-9C38-C0FFCB35800C}" type="datetimeFigureOut">
              <a:rPr lang="en-CH" smtClean="0"/>
              <a:t>27.05.23</a:t>
            </a:fld>
            <a:endParaRPr lang="en-CH"/>
          </a:p>
        </p:txBody>
      </p:sp>
      <p:sp>
        <p:nvSpPr>
          <p:cNvPr id="6" name="Footer Placeholder 5">
            <a:extLst>
              <a:ext uri="{FF2B5EF4-FFF2-40B4-BE49-F238E27FC236}">
                <a16:creationId xmlns:a16="http://schemas.microsoft.com/office/drawing/2014/main" id="{B50CBC8B-9B57-6421-A1AB-CD999C79F12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B7899BF-D4F0-B3B5-BEC1-B10B1EB2F9F5}"/>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184693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986B9A-1D56-BB81-0A26-6883CFB60D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8A79C1A2-3C5D-8FA5-E8C3-94EA10193B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32CDF6F9-9D38-97E7-5E75-01B80B73E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C76689-8582-794D-9C38-C0FFCB35800C}" type="datetimeFigureOut">
              <a:rPr lang="en-CH" smtClean="0"/>
              <a:t>27.05.23</a:t>
            </a:fld>
            <a:endParaRPr lang="en-CH"/>
          </a:p>
        </p:txBody>
      </p:sp>
      <p:sp>
        <p:nvSpPr>
          <p:cNvPr id="5" name="Footer Placeholder 4">
            <a:extLst>
              <a:ext uri="{FF2B5EF4-FFF2-40B4-BE49-F238E27FC236}">
                <a16:creationId xmlns:a16="http://schemas.microsoft.com/office/drawing/2014/main" id="{74BC9AB8-B0E4-F383-68DB-791DE03AED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Slide Number Placeholder 5">
            <a:extLst>
              <a:ext uri="{FF2B5EF4-FFF2-40B4-BE49-F238E27FC236}">
                <a16:creationId xmlns:a16="http://schemas.microsoft.com/office/drawing/2014/main" id="{CFCB15CC-CDD7-B504-1457-4C0331B88F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9D7F7A-1A19-CA4E-A073-E29A2C32AAD1}" type="slidenum">
              <a:rPr lang="en-CH" smtClean="0"/>
              <a:t>‹#›</a:t>
            </a:fld>
            <a:endParaRPr lang="en-CH"/>
          </a:p>
        </p:txBody>
      </p:sp>
    </p:spTree>
    <p:extLst>
      <p:ext uri="{BB962C8B-B14F-4D97-AF65-F5344CB8AC3E}">
        <p14:creationId xmlns:p14="http://schemas.microsoft.com/office/powerpoint/2010/main" val="1473094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oup of people in a waiting area&#10;&#10;Description automatically generated with low confidence">
            <a:extLst>
              <a:ext uri="{FF2B5EF4-FFF2-40B4-BE49-F238E27FC236}">
                <a16:creationId xmlns:a16="http://schemas.microsoft.com/office/drawing/2014/main" id="{D4419C94-76B9-9F65-F7BA-9E63DE98DB89}"/>
              </a:ext>
            </a:extLst>
          </p:cNvPr>
          <p:cNvPicPr>
            <a:picLocks noChangeAspect="1"/>
          </p:cNvPicPr>
          <p:nvPr/>
        </p:nvPicPr>
        <p:blipFill rotWithShape="1">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690074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9710DD-4CF6-77DB-7225-ACDCE5E38F4B}"/>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582850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C98F28-8501-BA12-EF1C-3C9C993BB560}"/>
              </a:ext>
            </a:extLst>
          </p:cNvPr>
          <p:cNvSpPr txBox="1"/>
          <p:nvPr/>
        </p:nvSpPr>
        <p:spPr>
          <a:xfrm>
            <a:off x="426479" y="197346"/>
            <a:ext cx="8534400" cy="5909310"/>
          </a:xfrm>
          <a:prstGeom prst="rect">
            <a:avLst/>
          </a:prstGeom>
          <a:noFill/>
        </p:spPr>
        <p:txBody>
          <a:bodyPr wrap="square" rtlCol="0">
            <a:spAutoFit/>
          </a:bodyPr>
          <a:lstStyle/>
          <a:p>
            <a:r>
              <a:rPr lang="en-CH" dirty="0"/>
              <a:t>Methods:  Vorgang step by step </a:t>
            </a:r>
            <a:r>
              <a:rPr lang="en-CH" dirty="0">
                <a:sym typeface="Wingdings" pitchFamily="2" charset="2"/>
              </a:rPr>
              <a:t> picture of markdown file; NA’s</a:t>
            </a:r>
          </a:p>
          <a:p>
            <a:endParaRPr lang="en-CH" dirty="0">
              <a:sym typeface="Wingdings" pitchFamily="2" charset="2"/>
            </a:endParaRPr>
          </a:p>
          <a:p>
            <a:endParaRPr lang="en-CH" dirty="0">
              <a:sym typeface="Wingdings" pitchFamily="2" charset="2"/>
            </a:endParaRPr>
          </a:p>
          <a:p>
            <a:r>
              <a:rPr lang="en-CH" dirty="0">
                <a:sym typeface="Wingdings" pitchFamily="2" charset="2"/>
              </a:rPr>
              <a:t>1) Data Wrangling:</a:t>
            </a:r>
          </a:p>
          <a:p>
            <a:pPr marL="285750" indent="-285750">
              <a:buFont typeface="Arial" panose="020B0604020202020204" pitchFamily="34" charset="0"/>
              <a:buChar char="•"/>
            </a:pPr>
            <a:r>
              <a:rPr lang="en-CH" dirty="0">
                <a:sym typeface="Wingdings" pitchFamily="2" charset="2"/>
              </a:rPr>
              <a:t>Created subset only with necessary variables </a:t>
            </a:r>
          </a:p>
          <a:p>
            <a:pPr marL="285750" indent="-285750">
              <a:buFont typeface="Arial" panose="020B0604020202020204" pitchFamily="34" charset="0"/>
              <a:buChar char="•"/>
            </a:pPr>
            <a:r>
              <a:rPr lang="en-CH" dirty="0">
                <a:sym typeface="Wingdings" pitchFamily="2" charset="2"/>
              </a:rPr>
              <a:t>NA’s analysis: </a:t>
            </a:r>
            <a:r>
              <a:rPr lang="en-US" dirty="0">
                <a:latin typeface="Calibri" panose="020F0502020204030204" pitchFamily="34" charset="0"/>
                <a:sym typeface="Wingdings" pitchFamily="2" charset="2"/>
              </a:rPr>
              <a:t>F</a:t>
            </a:r>
            <a:r>
              <a:rPr lang="en-US" sz="1800" dirty="0">
                <a:effectLst/>
                <a:latin typeface="Calibri" panose="020F0502020204030204" pitchFamily="34" charset="0"/>
                <a:ea typeface="Times New Roman" panose="02020603050405020304" pitchFamily="18" charset="0"/>
              </a:rPr>
              <a:t>or each satisfaction variable: between mind. 0% ; max: 5.14% (mean: 0.8%) </a:t>
            </a:r>
          </a:p>
          <a:p>
            <a:pPr marL="285750" indent="-285750">
              <a:buFont typeface="Arial" panose="020B0604020202020204" pitchFamily="34" charset="0"/>
              <a:buChar char="•"/>
            </a:pPr>
            <a:r>
              <a:rPr lang="en-US" dirty="0">
                <a:latin typeface="Calibri" panose="020F0502020204030204" pitchFamily="34" charset="0"/>
                <a:ea typeface="Times New Roman" panose="02020603050405020304" pitchFamily="18" charset="0"/>
              </a:rPr>
              <a:t>Final plot only works with data from corporate travelers </a:t>
            </a:r>
            <a:endParaRPr lang="en-US" sz="1800" dirty="0">
              <a:effectLst/>
              <a:latin typeface="Calibri" panose="020F0502020204030204" pitchFamily="34" charset="0"/>
              <a:ea typeface="Times New Roman" panose="02020603050405020304" pitchFamily="18" charset="0"/>
            </a:endParaRPr>
          </a:p>
          <a:p>
            <a:pPr marL="285750" indent="-285750">
              <a:buFont typeface="Arial" panose="020B0604020202020204" pitchFamily="34" charset="0"/>
              <a:buChar char="•"/>
            </a:pPr>
            <a:endParaRPr lang="en-US" dirty="0">
              <a:latin typeface="Calibri" panose="020F0502020204030204" pitchFamily="34" charset="0"/>
              <a:sym typeface="Wingdings" pitchFamily="2" charset="2"/>
            </a:endParaRPr>
          </a:p>
          <a:p>
            <a:pPr marL="285750" indent="-285750">
              <a:buFont typeface="Arial" panose="020B0604020202020204" pitchFamily="34" charset="0"/>
              <a:buChar char="•"/>
            </a:pPr>
            <a:endParaRPr lang="en-US" dirty="0">
              <a:latin typeface="Calibri" panose="020F0502020204030204" pitchFamily="34" charset="0"/>
              <a:sym typeface="Wingdings" pitchFamily="2" charset="2"/>
            </a:endParaRPr>
          </a:p>
          <a:p>
            <a:r>
              <a:rPr lang="en-US" dirty="0">
                <a:latin typeface="Calibri" panose="020F0502020204030204" pitchFamily="34" charset="0"/>
                <a:sym typeface="Wingdings" pitchFamily="2" charset="2"/>
              </a:rPr>
              <a:t>2) Generate first Insight: </a:t>
            </a:r>
          </a:p>
          <a:p>
            <a:pPr marL="285750" indent="-285750">
              <a:buFont typeface="Arial" panose="020B0604020202020204" pitchFamily="34" charset="0"/>
              <a:buChar char="•"/>
            </a:pPr>
            <a:r>
              <a:rPr lang="en-US" dirty="0">
                <a:latin typeface="Calibri" panose="020F0502020204030204" pitchFamily="34" charset="0"/>
                <a:sym typeface="Wingdings" pitchFamily="2" charset="2"/>
              </a:rPr>
              <a:t>Investigated the different mean satisfaction between corporate and personal </a:t>
            </a:r>
            <a:r>
              <a:rPr lang="en-US" dirty="0" err="1">
                <a:latin typeface="Calibri" panose="020F0502020204030204" pitchFamily="34" charset="0"/>
                <a:sym typeface="Wingdings" pitchFamily="2" charset="2"/>
              </a:rPr>
              <a:t>travellers</a:t>
            </a:r>
            <a:r>
              <a:rPr lang="en-US" dirty="0">
                <a:latin typeface="Calibri" panose="020F0502020204030204" pitchFamily="34" charset="0"/>
                <a:sym typeface="Wingdings" pitchFamily="2" charset="2"/>
              </a:rPr>
              <a:t> between Business and Eco class: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Corporate travelers were less satisfied in </a:t>
            </a:r>
            <a:r>
              <a:rPr lang="en-US" dirty="0" err="1">
                <a:latin typeface="Calibri" panose="020F0502020204030204" pitchFamily="34" charset="0"/>
                <a:sym typeface="Wingdings" pitchFamily="2" charset="2"/>
              </a:rPr>
              <a:t>economoy</a:t>
            </a:r>
            <a:r>
              <a:rPr lang="en-US" dirty="0">
                <a:latin typeface="Calibri" panose="020F0502020204030204" pitchFamily="34" charset="0"/>
                <a:sym typeface="Wingdings" pitchFamily="2" charset="2"/>
              </a:rPr>
              <a:t> class than personal travelers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Corporate travelers were more satisfied in business class than personal travelers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 Needs of corporate travelers are not fully met in </a:t>
            </a:r>
            <a:r>
              <a:rPr lang="en-US" dirty="0" err="1">
                <a:latin typeface="Calibri" panose="020F0502020204030204" pitchFamily="34" charset="0"/>
                <a:sym typeface="Wingdings" pitchFamily="2" charset="2"/>
              </a:rPr>
              <a:t>economoy</a:t>
            </a:r>
            <a:r>
              <a:rPr lang="en-US" dirty="0">
                <a:latin typeface="Calibri" panose="020F0502020204030204" pitchFamily="34" charset="0"/>
                <a:sym typeface="Wingdings" pitchFamily="2" charset="2"/>
              </a:rPr>
              <a:t> class &amp; they would be more </a:t>
            </a:r>
            <a:r>
              <a:rPr lang="en-US" dirty="0" err="1">
                <a:latin typeface="Calibri" panose="020F0502020204030204" pitchFamily="34" charset="0"/>
                <a:sym typeface="Wingdings" pitchFamily="2" charset="2"/>
              </a:rPr>
              <a:t>satifisied</a:t>
            </a:r>
            <a:r>
              <a:rPr lang="en-US" dirty="0">
                <a:latin typeface="Calibri" panose="020F0502020204030204" pitchFamily="34" charset="0"/>
                <a:sym typeface="Wingdings" pitchFamily="2" charset="2"/>
              </a:rPr>
              <a:t> upgrading to business class </a:t>
            </a:r>
          </a:p>
          <a:p>
            <a:pPr lvl="1"/>
            <a:endParaRPr lang="en-US" dirty="0">
              <a:latin typeface="Calibri" panose="020F0502020204030204" pitchFamily="34" charset="0"/>
              <a:sym typeface="Wingdings" pitchFamily="2" charset="2"/>
            </a:endParaRPr>
          </a:p>
          <a:p>
            <a:pPr lvl="1"/>
            <a:r>
              <a:rPr lang="en-US" dirty="0">
                <a:latin typeface="Calibri" panose="020F0502020204030204" pitchFamily="34" charset="0"/>
                <a:sym typeface="Wingdings" pitchFamily="2" charset="2"/>
              </a:rPr>
              <a:t>Tried a few plots to answer our research question: (following slides)</a:t>
            </a:r>
          </a:p>
          <a:p>
            <a:pPr marL="742950" lvl="1" indent="-285750">
              <a:buFont typeface="Arial" panose="020B0604020202020204" pitchFamily="34" charset="0"/>
              <a:buChar char="•"/>
            </a:pPr>
            <a:endParaRPr lang="en-US" dirty="0">
              <a:latin typeface="Calibri" panose="020F0502020204030204" pitchFamily="34" charset="0"/>
              <a:sym typeface="Wingdings" pitchFamily="2" charset="2"/>
            </a:endParaRPr>
          </a:p>
          <a:p>
            <a:pPr marL="285750" indent="-285750">
              <a:buFont typeface="Arial" panose="020B0604020202020204" pitchFamily="34" charset="0"/>
              <a:buChar char="•"/>
            </a:pPr>
            <a:endParaRPr lang="en-CH" dirty="0"/>
          </a:p>
        </p:txBody>
      </p:sp>
      <p:sp>
        <p:nvSpPr>
          <p:cNvPr id="3" name="TextBox 2">
            <a:extLst>
              <a:ext uri="{FF2B5EF4-FFF2-40B4-BE49-F238E27FC236}">
                <a16:creationId xmlns:a16="http://schemas.microsoft.com/office/drawing/2014/main" id="{901DC5BB-09B3-1FF4-81D0-A645C3B9482E}"/>
              </a:ext>
            </a:extLst>
          </p:cNvPr>
          <p:cNvSpPr txBox="1"/>
          <p:nvPr/>
        </p:nvSpPr>
        <p:spPr>
          <a:xfrm>
            <a:off x="6096000" y="5528198"/>
            <a:ext cx="6151418" cy="923330"/>
          </a:xfrm>
          <a:prstGeom prst="rect">
            <a:avLst/>
          </a:prstGeom>
          <a:noFill/>
        </p:spPr>
        <p:txBody>
          <a:bodyPr wrap="square" rtlCol="0">
            <a:spAutoFit/>
          </a:bodyPr>
          <a:lstStyle/>
          <a:p>
            <a:r>
              <a:rPr lang="en-CH" dirty="0"/>
              <a:t>Reflection </a:t>
            </a:r>
          </a:p>
          <a:p>
            <a:r>
              <a:rPr lang="en-CH" dirty="0"/>
              <a:t>- </a:t>
            </a:r>
            <a:r>
              <a:rPr lang="en-GB" dirty="0"/>
              <a:t>N</a:t>
            </a:r>
            <a:r>
              <a:rPr lang="en-CH" dirty="0"/>
              <a:t>icht immer inferenzstatistik betreiben (haben wir direkt gemacht) </a:t>
            </a:r>
          </a:p>
        </p:txBody>
      </p:sp>
    </p:spTree>
    <p:extLst>
      <p:ext uri="{BB962C8B-B14F-4D97-AF65-F5344CB8AC3E}">
        <p14:creationId xmlns:p14="http://schemas.microsoft.com/office/powerpoint/2010/main" val="2115413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1A19C0-DCDE-18DB-A5D0-D801F5A12C92}"/>
              </a:ext>
            </a:extLst>
          </p:cNvPr>
          <p:cNvPicPr>
            <a:picLocks noChangeAspect="1"/>
          </p:cNvPicPr>
          <p:nvPr/>
        </p:nvPicPr>
        <p:blipFill>
          <a:blip r:embed="rId2"/>
          <a:stretch>
            <a:fillRect/>
          </a:stretch>
        </p:blipFill>
        <p:spPr>
          <a:xfrm>
            <a:off x="0" y="1016"/>
            <a:ext cx="12192000" cy="6855967"/>
          </a:xfrm>
          <a:prstGeom prst="rect">
            <a:avLst/>
          </a:prstGeom>
        </p:spPr>
      </p:pic>
      <p:sp>
        <p:nvSpPr>
          <p:cNvPr id="6" name="Rectangle 5">
            <a:extLst>
              <a:ext uri="{FF2B5EF4-FFF2-40B4-BE49-F238E27FC236}">
                <a16:creationId xmlns:a16="http://schemas.microsoft.com/office/drawing/2014/main" id="{A540E690-AE68-6BCC-E345-7186F16A229F}"/>
              </a:ext>
            </a:extLst>
          </p:cNvPr>
          <p:cNvSpPr/>
          <p:nvPr/>
        </p:nvSpPr>
        <p:spPr>
          <a:xfrm>
            <a:off x="0" y="1461830"/>
            <a:ext cx="11874843" cy="5053913"/>
          </a:xfrm>
          <a:prstGeom prst="rect">
            <a:avLst/>
          </a:prstGeom>
          <a:solidFill>
            <a:srgbClr val="B6D5F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9" name="Picture 8">
            <a:extLst>
              <a:ext uri="{FF2B5EF4-FFF2-40B4-BE49-F238E27FC236}">
                <a16:creationId xmlns:a16="http://schemas.microsoft.com/office/drawing/2014/main" id="{090B09BB-1B79-3AD3-89C7-9129BA9D979E}"/>
              </a:ext>
            </a:extLst>
          </p:cNvPr>
          <p:cNvPicPr>
            <a:picLocks noChangeAspect="1"/>
          </p:cNvPicPr>
          <p:nvPr/>
        </p:nvPicPr>
        <p:blipFill rotWithShape="1">
          <a:blip r:embed="rId3"/>
          <a:srcRect l="1556" r="2317"/>
          <a:stretch/>
        </p:blipFill>
        <p:spPr>
          <a:xfrm>
            <a:off x="2564522" y="918262"/>
            <a:ext cx="6978870" cy="5199224"/>
          </a:xfrm>
          <a:prstGeom prst="rect">
            <a:avLst/>
          </a:prstGeom>
        </p:spPr>
      </p:pic>
    </p:spTree>
    <p:extLst>
      <p:ext uri="{BB962C8B-B14F-4D97-AF65-F5344CB8AC3E}">
        <p14:creationId xmlns:p14="http://schemas.microsoft.com/office/powerpoint/2010/main" val="246788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9"/>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descr="A screenshot of a screenshot of a graph&#10;&#10;Description automatically generated with low confidence">
            <a:extLst>
              <a:ext uri="{FF2B5EF4-FFF2-40B4-BE49-F238E27FC236}">
                <a16:creationId xmlns:a16="http://schemas.microsoft.com/office/drawing/2014/main" id="{07BB9046-E94B-82E1-EF09-AFCE9E0CECF1}"/>
              </a:ext>
            </a:extLst>
          </p:cNvPr>
          <p:cNvPicPr>
            <a:picLocks noChangeAspect="1"/>
          </p:cNvPicPr>
          <p:nvPr/>
        </p:nvPicPr>
        <p:blipFill rotWithShape="1">
          <a:blip r:embed="rId2"/>
          <a:srcRect b="2712"/>
          <a:stretch/>
        </p:blipFill>
        <p:spPr>
          <a:xfrm>
            <a:off x="307775" y="123568"/>
            <a:ext cx="11576450" cy="6335126"/>
          </a:xfrm>
          <a:prstGeom prst="rect">
            <a:avLst/>
          </a:prstGeom>
        </p:spPr>
      </p:pic>
    </p:spTree>
    <p:extLst>
      <p:ext uri="{BB962C8B-B14F-4D97-AF65-F5344CB8AC3E}">
        <p14:creationId xmlns:p14="http://schemas.microsoft.com/office/powerpoint/2010/main" val="1645533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4FF46D-E151-2B64-8493-68B25EFBA3FE}"/>
              </a:ext>
            </a:extLst>
          </p:cNvPr>
          <p:cNvPicPr>
            <a:picLocks noChangeAspect="1"/>
          </p:cNvPicPr>
          <p:nvPr/>
        </p:nvPicPr>
        <p:blipFill>
          <a:blip r:embed="rId2"/>
          <a:stretch>
            <a:fillRect/>
          </a:stretch>
        </p:blipFill>
        <p:spPr>
          <a:xfrm>
            <a:off x="0" y="0"/>
            <a:ext cx="12193806" cy="6856982"/>
          </a:xfrm>
          <a:prstGeom prst="rect">
            <a:avLst/>
          </a:prstGeom>
        </p:spPr>
      </p:pic>
      <p:sp>
        <p:nvSpPr>
          <p:cNvPr id="5" name="Right Arrow 4">
            <a:extLst>
              <a:ext uri="{FF2B5EF4-FFF2-40B4-BE49-F238E27FC236}">
                <a16:creationId xmlns:a16="http://schemas.microsoft.com/office/drawing/2014/main" id="{5ED532A4-2570-FB60-00AC-71ED3FAF081F}"/>
              </a:ext>
            </a:extLst>
          </p:cNvPr>
          <p:cNvSpPr/>
          <p:nvPr/>
        </p:nvSpPr>
        <p:spPr>
          <a:xfrm>
            <a:off x="1087395" y="1902940"/>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Right Arrow 5">
            <a:extLst>
              <a:ext uri="{FF2B5EF4-FFF2-40B4-BE49-F238E27FC236}">
                <a16:creationId xmlns:a16="http://schemas.microsoft.com/office/drawing/2014/main" id="{1C1BB9AD-FC98-5D6D-7E3B-5E84ED09BBAA}"/>
              </a:ext>
            </a:extLst>
          </p:cNvPr>
          <p:cNvSpPr/>
          <p:nvPr/>
        </p:nvSpPr>
        <p:spPr>
          <a:xfrm>
            <a:off x="1087394" y="2339545"/>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 name="Right Arrow 6">
            <a:extLst>
              <a:ext uri="{FF2B5EF4-FFF2-40B4-BE49-F238E27FC236}">
                <a16:creationId xmlns:a16="http://schemas.microsoft.com/office/drawing/2014/main" id="{58ABF942-CE86-ECF0-C0D1-365FD9F5C955}"/>
              </a:ext>
            </a:extLst>
          </p:cNvPr>
          <p:cNvSpPr/>
          <p:nvPr/>
        </p:nvSpPr>
        <p:spPr>
          <a:xfrm>
            <a:off x="1087393" y="3873333"/>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Right Arrow 7">
            <a:extLst>
              <a:ext uri="{FF2B5EF4-FFF2-40B4-BE49-F238E27FC236}">
                <a16:creationId xmlns:a16="http://schemas.microsoft.com/office/drawing/2014/main" id="{5D887B10-19A9-5ADA-7E5A-43FCE9C97108}"/>
              </a:ext>
            </a:extLst>
          </p:cNvPr>
          <p:cNvSpPr/>
          <p:nvPr/>
        </p:nvSpPr>
        <p:spPr>
          <a:xfrm>
            <a:off x="1087393" y="3325517"/>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264297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8" grpId="0" animBg="1"/>
      <p:bldP spid="8"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F9C6C12-62AC-E196-C083-39AEE91101C1}"/>
              </a:ext>
            </a:extLst>
          </p:cNvPr>
          <p:cNvPicPr>
            <a:picLocks noChangeAspect="1"/>
          </p:cNvPicPr>
          <p:nvPr/>
        </p:nvPicPr>
        <p:blipFill rotWithShape="1">
          <a:blip r:embed="rId2"/>
          <a:srcRect l="23595" t="145" r="23385"/>
          <a:stretch/>
        </p:blipFill>
        <p:spPr>
          <a:xfrm>
            <a:off x="2858838" y="127100"/>
            <a:ext cx="6235430" cy="6603800"/>
          </a:xfrm>
          <a:prstGeom prst="rect">
            <a:avLst/>
          </a:prstGeom>
        </p:spPr>
      </p:pic>
    </p:spTree>
    <p:extLst>
      <p:ext uri="{BB962C8B-B14F-4D97-AF65-F5344CB8AC3E}">
        <p14:creationId xmlns:p14="http://schemas.microsoft.com/office/powerpoint/2010/main" val="2095452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81D756-917C-8852-68A1-7BFEF21882A2}"/>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744896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733</TotalTime>
  <Words>658</Words>
  <Application>Microsoft Macintosh PowerPoint</Application>
  <PresentationFormat>Widescreen</PresentationFormat>
  <Paragraphs>41</Paragraphs>
  <Slides>8</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Söhne</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Viviane Pinti</dc:creator>
  <cp:lastModifiedBy>Viviane Pinti</cp:lastModifiedBy>
  <cp:revision>34</cp:revision>
  <dcterms:created xsi:type="dcterms:W3CDTF">2023-05-01T17:52:53Z</dcterms:created>
  <dcterms:modified xsi:type="dcterms:W3CDTF">2023-05-27T19:36:17Z</dcterms:modified>
</cp:coreProperties>
</file>

<file path=docProps/thumbnail.jpeg>
</file>